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1071" r:id="rId5"/>
    <p:sldId id="1475" r:id="rId6"/>
    <p:sldId id="259" r:id="rId7"/>
    <p:sldId id="1486" r:id="rId8"/>
    <p:sldId id="1483" r:id="rId9"/>
    <p:sldId id="1484" r:id="rId10"/>
    <p:sldId id="1485" r:id="rId11"/>
    <p:sldId id="1487" r:id="rId12"/>
    <p:sldId id="1488" r:id="rId13"/>
    <p:sldId id="1489" r:id="rId14"/>
    <p:sldId id="1490" r:id="rId15"/>
    <p:sldId id="1491" r:id="rId16"/>
    <p:sldId id="1493" r:id="rId17"/>
    <p:sldId id="1494" r:id="rId18"/>
    <p:sldId id="1499" r:id="rId19"/>
    <p:sldId id="1501" r:id="rId20"/>
    <p:sldId id="1500" r:id="rId21"/>
    <p:sldId id="1495" r:id="rId22"/>
    <p:sldId id="1497" r:id="rId23"/>
    <p:sldId id="1498" r:id="rId24"/>
    <p:sldId id="1496" r:id="rId25"/>
    <p:sldId id="1147" r:id="rId26"/>
    <p:sldId id="256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9513"/>
    <a:srgbClr val="0000FF"/>
    <a:srgbClr val="18262E"/>
    <a:srgbClr val="C00000"/>
    <a:srgbClr val="ED7D31"/>
    <a:srgbClr val="E694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91" autoAdjust="0"/>
    <p:restoredTop sz="97075"/>
  </p:normalViewPr>
  <p:slideViewPr>
    <p:cSldViewPr snapToGrid="0" snapToObjects="1">
      <p:cViewPr varScale="1">
        <p:scale>
          <a:sx n="82" d="100"/>
          <a:sy n="82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B8647-05E3-D14B-8BC3-199631D886AF}" type="datetimeFigureOut">
              <a:rPr lang="en-GB" smtClean="0"/>
              <a:t>28/08/2025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5636E9-88BE-C842-82F8-52E49B0876E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849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5636E9-88BE-C842-82F8-52E49B0876E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65267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just">
              <a:spcBef>
                <a:spcPts val="300"/>
              </a:spcBef>
            </a:pP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3" name="Google Shape;9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5358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B34D0D-CA8F-934E-83B0-A424ECDA21D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7158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66917F-45B8-844E-A08C-0A84EBCB4E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A92088E-A2E5-1B40-B930-A1C777F223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F9F521F-43A9-E64D-80A9-92042078A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E5C34D8-DAE5-1442-A238-7830BB530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CED46DA-2940-B347-BA42-539F38B67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5898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5FE7D8-BB3C-E246-96E2-C4DCBA5F8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B569F97-45DB-1B4D-B495-C1BB93EFE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9041F31-1B5B-BC42-8477-429BBDB99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818EC20-7D5A-4A43-9848-1872941F7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97ACFC-8EE2-314F-9463-E12B46A91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349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2EB24869-08CC-2B41-AFC9-95E7A06248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9B41291-DAA0-A243-BD96-FF35C64BC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69B84D-601D-6742-B823-4EA190AD0F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5107ADD-5FD1-3F4A-8E00-857365EC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01E086-D643-C54B-B913-8334246D8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08265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AND_BODY">
    <p:bg>
      <p:bgPr>
        <a:blipFill rotWithShape="0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520"/>
          </a:xfrm>
          <a:prstGeom prst="rect">
            <a:avLst/>
          </a:prstGeom>
          <a:noFill/>
          <a:ln w="0">
            <a:noFill/>
          </a:ln>
        </p:spPr>
        <p:txBody>
          <a:bodyPr lIns="45720" tIns="45720" rIns="45720" bIns="45720" anchor="ctr">
            <a:normAutofit/>
          </a:bodyPr>
          <a:lstStyle/>
          <a:p>
            <a:pPr indent="0">
              <a:buNone/>
            </a:pPr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45720" tIns="45720" rIns="45720" bIns="45720" anchor="t">
            <a:normAutofit fontScale="925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45720" tIns="45720" rIns="45720" bIns="45720" anchor="t">
            <a:normAutofit fontScale="92500"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27" name="PlaceHolder 4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335520" cy="4069080"/>
          </a:xfrm>
          <a:prstGeom prst="rect">
            <a:avLst/>
          </a:prstGeom>
          <a:noFill/>
          <a:ln w="0">
            <a:noFill/>
          </a:ln>
        </p:spPr>
        <p:txBody>
          <a:bodyPr lIns="45720" tIns="45720" rIns="45720" bIns="45720" anchor="t">
            <a:noAutofit/>
          </a:bodyPr>
          <a:lstStyle>
            <a:lvl1pPr indent="0">
              <a:lnSpc>
                <a:spcPct val="100000"/>
              </a:lnSpc>
              <a:buNone/>
              <a:tabLst>
                <a:tab pos="0" algn="l"/>
              </a:tabLst>
              <a:defRPr lang="it-IT" sz="1800" b="0" strike="noStrike" spc="-1">
                <a:solidFill>
                  <a:srgbClr val="000000"/>
                </a:solidFill>
                <a:latin typeface="Calibri"/>
                <a:ea typeface="Calibri"/>
              </a:defRPr>
            </a:lvl1pPr>
          </a:lstStyle>
          <a:p>
            <a:pPr indent="0">
              <a:lnSpc>
                <a:spcPct val="100000"/>
              </a:lnSpc>
              <a:buNone/>
              <a:tabLst>
                <a:tab pos="0" algn="l"/>
              </a:tabLst>
            </a:pPr>
            <a:fld id="{71D4D807-8394-489D-A132-6C576C2C00E1}" type="slidenum">
              <a:rPr lang="it-IT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‹#›</a:t>
            </a:fld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8431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0344A0-E3CB-9142-9F20-A199C00CE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222FB2-8118-724C-937E-DD4BE19C2B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ECAC4A-872F-A546-8132-996DEEF6A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CBAC3C4-B470-F041-A7FB-B68379CAA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45F620-7670-5443-8A6F-E97921ACB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30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61B0A3-4B74-854E-AA21-B9320E015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E0748E1-417D-D444-A649-115A7A57A5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2C4902-302F-DD40-B41A-CB3B0BBF3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BEDF8F6-2478-A345-86CE-263C92F87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D24A09-0147-EF4D-BF73-1E65F278C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83443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664292-D0E6-D341-B154-EC70C0C0C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B65797-ED89-5A4D-BDBC-259C7552E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D0A6736-1641-BC45-A2C7-CFCF077BE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AEF0D6-7CD6-F849-BF19-BB84FCB89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D8B44C-12FC-AF4D-B37B-B8140151B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743896-F6B8-9947-BE63-2B2C4C0D4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86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C4EB1D-2100-8C49-B0E1-75D3763AA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57BEDFA-60D0-4B42-936E-0E921CA95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E2C8DA-C392-1F42-AAD7-7FA58E3A92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963CBB1-0828-174D-A844-653C6EB2C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B058123-665C-9449-AC8E-C0C39E3F6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127DED1-103A-9A47-A9A2-66BFCABBA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1EF4BFA-E61F-C541-9453-55D1B0ED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D303BDB-1015-2E44-ABB5-0F00A5517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5973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A90186-9173-2544-9015-817BDBD1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327A52C-450B-FD4E-A736-C6FF1EB63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BB63EE2-01EC-9245-950E-9AC059E03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357FA33-9734-874C-991E-47C6070B1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6406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C4DD10-03F4-8D4E-8CEA-DD00CF88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BDFA2A2-60D4-8241-B391-1E99B8FD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3A6B78-DD91-3F4B-81C2-37CD01073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947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48A07F-E6A8-3A41-BC19-A0222C6C4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B3A9BA4-7F18-4D40-B676-DE6A7B28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1DA30FF-EDB6-054B-882A-0216278D4A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7F14649-7806-884E-8FE4-BFBA58639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84D099A-05CD-5947-866F-CD6934D32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563DCDA-8CDD-8244-9D46-148AA9B67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537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1249F3-8563-B848-829F-0913562C8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8F4FC632-E4D9-474A-B216-12EEDEE955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5FC1A5D-67C8-3949-8E8E-4E0EAA12CE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2B296A6-1CBA-9A40-A038-4627496A2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631A18F-A3F5-884F-A4F6-CE86DF4B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C005375-C923-924C-97AE-7EECB9FDC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817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E4DE853-B1D4-CF4A-811E-CE5CCB56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FC85B27-AA28-254F-B7D8-F41B1E375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D4D59B3-0E1C-5440-BAA3-C9934184E0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CF69F3-458A-534F-8AB2-165ACED58887}" type="datetimeFigureOut">
              <a:rPr lang="it-IT" smtClean="0"/>
              <a:t>28/08/2025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CA9167-D90A-3A4C-8535-D25072181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D0B5D0-2014-8048-A444-07A41FFF4C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D447A2-DAD4-124A-A606-CCBACEE6D4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30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jan-michalek/seis-gim-gnss-17999174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AB0976-B746-0A48-A453-D1D948E22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4144" y="1404378"/>
            <a:ext cx="10802471" cy="2130494"/>
          </a:xfrm>
        </p:spPr>
        <p:txBody>
          <a:bodyPr>
            <a:noAutofit/>
          </a:bodyPr>
          <a:lstStyle/>
          <a:p>
            <a:r>
              <a:rPr lang="en-US" sz="4800" b="1" dirty="0" err="1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Jupyter</a:t>
            </a:r>
            <a:r>
              <a:rPr lang="en-US" sz="48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 Notebooks </a:t>
            </a:r>
            <a:br>
              <a:rPr lang="en-US" sz="48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sz="44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in European Plate Observing System (EPOS)</a:t>
            </a:r>
            <a:r>
              <a:rPr lang="cs-CZ" sz="44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4400" b="1" dirty="0">
                <a:solidFill>
                  <a:srgbClr val="1A3E28"/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as a learning tool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E20E59C-02C7-A643-BD94-83E706569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47595"/>
            <a:ext cx="9144000" cy="174516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1800" b="1" i="0" dirty="0">
                <a:effectLst/>
                <a:latin typeface="Open Sans" panose="020B0606030504020204" pitchFamily="34" charset="0"/>
              </a:rPr>
              <a:t>Jan Michalek</a:t>
            </a:r>
            <a:r>
              <a:rPr lang="en-US" sz="1800" b="0" i="0" dirty="0">
                <a:effectLst/>
                <a:latin typeface="Open Sans" panose="020B0606030504020204" pitchFamily="34" charset="0"/>
              </a:rPr>
              <a:t>, K. </a:t>
            </a:r>
            <a:r>
              <a:rPr lang="en-US" sz="1800" b="0" i="0" dirty="0" err="1">
                <a:effectLst/>
                <a:latin typeface="Open Sans" panose="020B0606030504020204" pitchFamily="34" charset="0"/>
              </a:rPr>
              <a:t>Giuliacci</a:t>
            </a:r>
            <a:r>
              <a:rPr lang="en-US" sz="1800" b="0" i="0" dirty="0">
                <a:effectLst/>
                <a:latin typeface="Open Sans" panose="020B0606030504020204" pitchFamily="34" charset="0"/>
              </a:rPr>
              <a:t>, L. Trani, A. </a:t>
            </a:r>
            <a:r>
              <a:rPr lang="en-US" sz="1800" b="0" i="0" dirty="0" err="1">
                <a:effectLst/>
                <a:latin typeface="Open Sans" panose="020B0606030504020204" pitchFamily="34" charset="0"/>
              </a:rPr>
              <a:t>Spinuso</a:t>
            </a:r>
            <a:r>
              <a:rPr lang="en-US" sz="1800" b="0" i="0" dirty="0">
                <a:effectLst/>
                <a:latin typeface="Open Sans" panose="020B0606030504020204" pitchFamily="34" charset="0"/>
              </a:rPr>
              <a:t>, R. Paciello, D. Bailo, V. Vinciarelli, J. Kocot, T. </a:t>
            </a:r>
            <a:r>
              <a:rPr lang="en-US" sz="1800" b="0" i="0" dirty="0" err="1">
                <a:effectLst/>
                <a:latin typeface="Open Sans" panose="020B0606030504020204" pitchFamily="34" charset="0"/>
              </a:rPr>
              <a:t>Hooijer</a:t>
            </a:r>
            <a:r>
              <a:rPr lang="en-US" sz="1800" b="0" i="0" dirty="0">
                <a:effectLst/>
                <a:latin typeface="Open Sans" panose="020B0606030504020204" pitchFamily="34" charset="0"/>
              </a:rPr>
              <a:t>, J.B. Roquencourt</a:t>
            </a:r>
            <a:r>
              <a:rPr lang="cs-CZ" sz="1800" b="0" i="0" dirty="0">
                <a:effectLst/>
                <a:latin typeface="Open Sans" panose="020B0606030504020204" pitchFamily="34" charset="0"/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800" b="0" i="0" dirty="0">
                <a:effectLst/>
                <a:latin typeface="Open Sans" panose="020B0606030504020204" pitchFamily="34" charset="0"/>
              </a:rPr>
              <a:t>and the EPOS IT Team (Marco Salvi, Mario </a:t>
            </a:r>
            <a:r>
              <a:rPr lang="en-US" sz="1800" b="0" i="0" dirty="0" err="1">
                <a:effectLst/>
                <a:latin typeface="Open Sans" panose="020B0606030504020204" pitchFamily="34" charset="0"/>
              </a:rPr>
              <a:t>Malitesta</a:t>
            </a:r>
            <a:r>
              <a:rPr lang="en-US" sz="1800" b="0" i="0" dirty="0">
                <a:effectLst/>
                <a:latin typeface="Open Sans" panose="020B0606030504020204" pitchFamily="34" charset="0"/>
              </a:rPr>
              <a:t>, Jean-Baptiste Roquencourt, Daniel Warren, Martin Carrere, Alessandro Turco and others)</a:t>
            </a:r>
            <a:endParaRPr lang="cs-CZ" sz="2800" i="1" dirty="0">
              <a:solidFill>
                <a:srgbClr val="70AD47">
                  <a:lumMod val="50000"/>
                </a:srgbClr>
              </a:solidFill>
              <a:latin typeface="Open Sans Regular"/>
              <a:cs typeface="Lato" panose="020F0502020204030203" pitchFamily="34" charset="0"/>
            </a:endParaRPr>
          </a:p>
        </p:txBody>
      </p:sp>
      <p:pic>
        <p:nvPicPr>
          <p:cNvPr id="5" name="Picture 4" descr="A picture containing screenshot, graphics, colorfulness, circle&#10;&#10;Description automatically generated">
            <a:extLst>
              <a:ext uri="{FF2B5EF4-FFF2-40B4-BE49-F238E27FC236}">
                <a16:creationId xmlns:a16="http://schemas.microsoft.com/office/drawing/2014/main" id="{7FF44FF6-F194-F472-AF76-9A2AB3126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5235450"/>
            <a:ext cx="1193047" cy="937679"/>
          </a:xfrm>
          <a:prstGeom prst="rect">
            <a:avLst/>
          </a:prstGeom>
        </p:spPr>
      </p:pic>
      <p:pic>
        <p:nvPicPr>
          <p:cNvPr id="1026" name="Picture 2" descr="Geo-INQUIRE Logo">
            <a:extLst>
              <a:ext uri="{FF2B5EF4-FFF2-40B4-BE49-F238E27FC236}">
                <a16:creationId xmlns:a16="http://schemas.microsoft.com/office/drawing/2014/main" id="{D0105006-CB9C-4328-7B85-C94727D64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4176" y="5252526"/>
            <a:ext cx="2480783" cy="920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187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807DF-3A84-F041-170A-03659F329A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DB529BB-5E68-9798-EA87-B403A7156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4121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6E976C-D0A6-2C37-7E94-CEA0D583F156}"/>
              </a:ext>
            </a:extLst>
          </p:cNvPr>
          <p:cNvSpPr/>
          <p:nvPr/>
        </p:nvSpPr>
        <p:spPr>
          <a:xfrm flipV="1">
            <a:off x="3348595" y="2629685"/>
            <a:ext cx="4742268" cy="29639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31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3B3990-266B-5C56-8B21-FEA29EC27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5B96F-E6D0-9841-4E7A-3AAC5601A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168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CFBBCE9-DBC7-95AE-DBE2-8B5014DA49BF}"/>
              </a:ext>
            </a:extLst>
          </p:cNvPr>
          <p:cNvSpPr/>
          <p:nvPr/>
        </p:nvSpPr>
        <p:spPr>
          <a:xfrm flipV="1">
            <a:off x="3348595" y="2598154"/>
            <a:ext cx="4742268" cy="2081052"/>
          </a:xfrm>
          <a:prstGeom prst="roundRect">
            <a:avLst>
              <a:gd name="adj" fmla="val 303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1B4BBE0-4BE4-D634-9B3B-D32780A68F9E}"/>
              </a:ext>
            </a:extLst>
          </p:cNvPr>
          <p:cNvSpPr/>
          <p:nvPr/>
        </p:nvSpPr>
        <p:spPr>
          <a:xfrm flipV="1">
            <a:off x="7609841" y="4704080"/>
            <a:ext cx="472440" cy="185420"/>
          </a:xfrm>
          <a:prstGeom prst="roundRect">
            <a:avLst>
              <a:gd name="adj" fmla="val 303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1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4A8678-9A38-87EB-1591-877DEC940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C9ADC38-039E-59DC-64FA-FABBA7BB3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024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DFC2C92-6FD6-77D5-96CA-A038FE586F0C}"/>
              </a:ext>
            </a:extLst>
          </p:cNvPr>
          <p:cNvSpPr/>
          <p:nvPr/>
        </p:nvSpPr>
        <p:spPr>
          <a:xfrm flipV="1">
            <a:off x="5219789" y="1916737"/>
            <a:ext cx="472440" cy="139086"/>
          </a:xfrm>
          <a:prstGeom prst="roundRect">
            <a:avLst>
              <a:gd name="adj" fmla="val 303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37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4A073-EEE3-24C0-8B47-3F6ECA5EA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DE731A-1833-70D3-2046-A5E936634B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3168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12171C0-C251-B7B9-31A6-E3F864E6A27F}"/>
              </a:ext>
            </a:extLst>
          </p:cNvPr>
          <p:cNvSpPr/>
          <p:nvPr/>
        </p:nvSpPr>
        <p:spPr>
          <a:xfrm flipV="1">
            <a:off x="5213483" y="1910431"/>
            <a:ext cx="472440" cy="139086"/>
          </a:xfrm>
          <a:prstGeom prst="roundRect">
            <a:avLst>
              <a:gd name="adj" fmla="val 303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E0D2334-D1C2-C80E-5E2A-68D26F99CF2F}"/>
              </a:ext>
            </a:extLst>
          </p:cNvPr>
          <p:cNvSpPr/>
          <p:nvPr/>
        </p:nvSpPr>
        <p:spPr>
          <a:xfrm flipV="1">
            <a:off x="7926900" y="1242320"/>
            <a:ext cx="214413" cy="2081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Bent 8">
            <a:extLst>
              <a:ext uri="{FF2B5EF4-FFF2-40B4-BE49-F238E27FC236}">
                <a16:creationId xmlns:a16="http://schemas.microsoft.com/office/drawing/2014/main" id="{B06AFAB9-C80F-CE69-0DF4-FB41D968B386}"/>
              </a:ext>
            </a:extLst>
          </p:cNvPr>
          <p:cNvSpPr/>
          <p:nvPr/>
        </p:nvSpPr>
        <p:spPr>
          <a:xfrm rot="16200000" flipV="1">
            <a:off x="7187244" y="1124904"/>
            <a:ext cx="335241" cy="1476329"/>
          </a:xfrm>
          <a:prstGeom prst="ben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09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74B02D-4C90-3B05-EC7A-40D097573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AA28E6-B703-119F-FECF-3A76CD3CB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7929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33779E-6C46-491C-2D11-858172208598}"/>
              </a:ext>
            </a:extLst>
          </p:cNvPr>
          <p:cNvSpPr/>
          <p:nvPr/>
        </p:nvSpPr>
        <p:spPr>
          <a:xfrm flipV="1">
            <a:off x="249750" y="975619"/>
            <a:ext cx="1458400" cy="2081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9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AE5AC-4D92-AB66-1634-E18A35131B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9D1579B-7678-93FC-1962-E2D88120A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38"/>
            <a:ext cx="12192000" cy="60721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4CEFA64-C2FB-0295-9121-9ADDD8697266}"/>
              </a:ext>
            </a:extLst>
          </p:cNvPr>
          <p:cNvSpPr/>
          <p:nvPr/>
        </p:nvSpPr>
        <p:spPr>
          <a:xfrm flipH="1" flipV="1">
            <a:off x="2653046" y="206061"/>
            <a:ext cx="9304987" cy="5718219"/>
          </a:xfrm>
          <a:prstGeom prst="roundRect">
            <a:avLst>
              <a:gd name="adj" fmla="val 253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9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2ECF6-16AC-12DC-F22C-D1F4967E2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8A34058-3774-F1CA-3730-6EFFB827663D}"/>
              </a:ext>
            </a:extLst>
          </p:cNvPr>
          <p:cNvSpPr txBox="1"/>
          <p:nvPr/>
        </p:nvSpPr>
        <p:spPr>
          <a:xfrm>
            <a:off x="2843763" y="5928831"/>
            <a:ext cx="6858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Cumulative seismic moment and DC, CLVD and ISO components in time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2C5DB3-0E35-ECC1-3DD4-691DB3DD6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626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55CE101-FD29-6BFD-EAF5-0DB84FE09A6C}"/>
              </a:ext>
            </a:extLst>
          </p:cNvPr>
          <p:cNvSpPr txBox="1"/>
          <p:nvPr/>
        </p:nvSpPr>
        <p:spPr>
          <a:xfrm>
            <a:off x="399697" y="5928831"/>
            <a:ext cx="11392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Moment tensors scaled by magnitude and categorized by </a:t>
            </a:r>
            <a:r>
              <a:rPr lang="en-US" b="1" dirty="0"/>
              <a:t>CLVD</a:t>
            </a:r>
            <a:r>
              <a:rPr lang="en-US" dirty="0"/>
              <a:t> percentage: </a:t>
            </a:r>
            <a:r>
              <a:rPr lang="en-US" b="1" dirty="0">
                <a:solidFill>
                  <a:srgbClr val="0000FF"/>
                </a:solidFill>
              </a:rPr>
              <a:t>blue</a:t>
            </a:r>
            <a:r>
              <a:rPr lang="en-US" dirty="0"/>
              <a:t> … &gt; 20%; </a:t>
            </a:r>
            <a:r>
              <a:rPr lang="en-US" b="1" dirty="0">
                <a:solidFill>
                  <a:schemeClr val="accent6"/>
                </a:solidFill>
              </a:rPr>
              <a:t>green</a:t>
            </a:r>
            <a:r>
              <a:rPr lang="en-US" dirty="0"/>
              <a:t> … 10-20%;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… &lt; 10%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A114052-137F-30F1-355C-4588DE133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069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C6B501-811E-054B-3A81-5D51DA978575}"/>
              </a:ext>
            </a:extLst>
          </p:cNvPr>
          <p:cNvSpPr txBox="1"/>
          <p:nvPr/>
        </p:nvSpPr>
        <p:spPr>
          <a:xfrm>
            <a:off x="594826" y="3437271"/>
            <a:ext cx="3995835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dirty="0"/>
              <a:t>Interactive plot using </a:t>
            </a:r>
            <a:r>
              <a:rPr lang="en-US" sz="2000" b="1" dirty="0"/>
              <a:t>folium</a:t>
            </a:r>
            <a:r>
              <a:rPr lang="en-US" sz="2000" dirty="0"/>
              <a:t> library </a:t>
            </a:r>
          </a:p>
        </p:txBody>
      </p:sp>
    </p:spTree>
    <p:extLst>
      <p:ext uri="{BB962C8B-B14F-4D97-AF65-F5344CB8AC3E}">
        <p14:creationId xmlns:p14="http://schemas.microsoft.com/office/powerpoint/2010/main" val="347188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E2D7-A707-B01D-3DBC-C67C1B00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144B73-4613-50F2-9C64-3580EE21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60267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ED457E4-D8EA-B224-3E24-1BA6FD1E9B8A}"/>
              </a:ext>
            </a:extLst>
          </p:cNvPr>
          <p:cNvSpPr/>
          <p:nvPr/>
        </p:nvSpPr>
        <p:spPr>
          <a:xfrm flipV="1">
            <a:off x="0" y="1745089"/>
            <a:ext cx="193183" cy="31168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44D44C-B174-D45F-8E84-D7B79D2284AA}"/>
              </a:ext>
            </a:extLst>
          </p:cNvPr>
          <p:cNvSpPr/>
          <p:nvPr/>
        </p:nvSpPr>
        <p:spPr>
          <a:xfrm flipV="1">
            <a:off x="193182" y="154545"/>
            <a:ext cx="2459865" cy="5769736"/>
          </a:xfrm>
          <a:prstGeom prst="roundRect">
            <a:avLst>
              <a:gd name="adj" fmla="val 2531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1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15C101-DA77-9CDF-CFC9-653D299196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0226346-B1C6-BB73-A991-9F35FDE5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86"/>
            <a:ext cx="12192000" cy="6067335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62977A-9999-C3E2-ADA4-B1A67657797F}"/>
              </a:ext>
            </a:extLst>
          </p:cNvPr>
          <p:cNvSpPr/>
          <p:nvPr/>
        </p:nvSpPr>
        <p:spPr>
          <a:xfrm flipV="1">
            <a:off x="2640168" y="154545"/>
            <a:ext cx="9551832" cy="5769736"/>
          </a:xfrm>
          <a:prstGeom prst="roundRect">
            <a:avLst>
              <a:gd name="adj" fmla="val 1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3368795-6584-A440-5646-A818CC4B95C4}"/>
              </a:ext>
            </a:extLst>
          </p:cNvPr>
          <p:cNvSpPr/>
          <p:nvPr/>
        </p:nvSpPr>
        <p:spPr>
          <a:xfrm flipV="1">
            <a:off x="180304" y="2279561"/>
            <a:ext cx="2408350" cy="1210614"/>
          </a:xfrm>
          <a:prstGeom prst="roundRect">
            <a:avLst>
              <a:gd name="adj" fmla="val 1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C836CB8-73A7-3369-513D-2C273F66B462}"/>
              </a:ext>
            </a:extLst>
          </p:cNvPr>
          <p:cNvSpPr/>
          <p:nvPr/>
        </p:nvSpPr>
        <p:spPr>
          <a:xfrm flipV="1">
            <a:off x="180304" y="5576552"/>
            <a:ext cx="2408350" cy="248992"/>
          </a:xfrm>
          <a:prstGeom prst="roundRect">
            <a:avLst>
              <a:gd name="adj" fmla="val 1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596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85185E-6 L -1.66667E-6 -0.1766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>
            <a:extLst>
              <a:ext uri="{FF2B5EF4-FFF2-40B4-BE49-F238E27FC236}">
                <a16:creationId xmlns:a16="http://schemas.microsoft.com/office/drawing/2014/main" id="{DD322BCE-881A-9846-81B8-E2E8EE2F52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298"/>
          <a:stretch/>
        </p:blipFill>
        <p:spPr>
          <a:xfrm>
            <a:off x="514397" y="74645"/>
            <a:ext cx="11163206" cy="61976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40FC57C-267D-D4E8-B577-727F41814FAD}"/>
              </a:ext>
            </a:extLst>
          </p:cNvPr>
          <p:cNvSpPr/>
          <p:nvPr/>
        </p:nvSpPr>
        <p:spPr>
          <a:xfrm>
            <a:off x="1837480" y="928629"/>
            <a:ext cx="9982200" cy="53436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38BD9A-01C1-81DD-7ADC-3CCC405CB662}"/>
              </a:ext>
            </a:extLst>
          </p:cNvPr>
          <p:cNvSpPr/>
          <p:nvPr/>
        </p:nvSpPr>
        <p:spPr>
          <a:xfrm>
            <a:off x="6192247" y="928627"/>
            <a:ext cx="5627433" cy="5343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35E947-9FC2-1136-B6D7-362C9573FEF3}"/>
              </a:ext>
            </a:extLst>
          </p:cNvPr>
          <p:cNvSpPr/>
          <p:nvPr/>
        </p:nvSpPr>
        <p:spPr>
          <a:xfrm>
            <a:off x="6886937" y="928628"/>
            <a:ext cx="4932743" cy="53436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55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5102F52-999E-A6E2-F7D9-245815C8B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79409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C5D292F-5A47-A993-6911-F034D0CD2366}"/>
              </a:ext>
            </a:extLst>
          </p:cNvPr>
          <p:cNvSpPr/>
          <p:nvPr/>
        </p:nvSpPr>
        <p:spPr>
          <a:xfrm flipV="1">
            <a:off x="1876019" y="5441773"/>
            <a:ext cx="905546" cy="248992"/>
          </a:xfrm>
          <a:prstGeom prst="roundRect">
            <a:avLst>
              <a:gd name="adj" fmla="val 1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39C33B-83F2-7139-0E9C-0248D161CCB4}"/>
              </a:ext>
            </a:extLst>
          </p:cNvPr>
          <p:cNvSpPr/>
          <p:nvPr/>
        </p:nvSpPr>
        <p:spPr>
          <a:xfrm flipV="1">
            <a:off x="1676574" y="4221797"/>
            <a:ext cx="1242096" cy="248992"/>
          </a:xfrm>
          <a:prstGeom prst="roundRect">
            <a:avLst>
              <a:gd name="adj" fmla="val 163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806BD4-7626-3333-09D5-2AC9F78669B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50" r="20105"/>
          <a:stretch/>
        </p:blipFill>
        <p:spPr>
          <a:xfrm>
            <a:off x="4549104" y="2438417"/>
            <a:ext cx="4105946" cy="3472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D23D6DE5-FEEB-4728-3251-8995B9764870}"/>
              </a:ext>
            </a:extLst>
          </p:cNvPr>
          <p:cNvSpPr/>
          <p:nvPr/>
        </p:nvSpPr>
        <p:spPr>
          <a:xfrm rot="20687218">
            <a:off x="3260784" y="5261139"/>
            <a:ext cx="958850" cy="26799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A10FB2-DAE4-D3DF-59A7-1BA14E321209}"/>
              </a:ext>
            </a:extLst>
          </p:cNvPr>
          <p:cNvSpPr txBox="1"/>
          <p:nvPr/>
        </p:nvSpPr>
        <p:spPr>
          <a:xfrm>
            <a:off x="2675553" y="5921301"/>
            <a:ext cx="69722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hlinkClick r:id="rId4"/>
              </a:rPr>
              <a:t>https://github.com/jan-michalek/seis-gim-gnss-17999174</a:t>
            </a:r>
            <a:r>
              <a:rPr lang="en-US" sz="20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939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481E80-F88C-AD72-A08F-CAC5D629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609BA8B-130D-CC77-9ECF-CA9687EE5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E991C1-B8DC-DFB0-ED0B-1AA77F1BCA40}"/>
              </a:ext>
            </a:extLst>
          </p:cNvPr>
          <p:cNvSpPr/>
          <p:nvPr/>
        </p:nvSpPr>
        <p:spPr>
          <a:xfrm>
            <a:off x="0" y="4200495"/>
            <a:ext cx="178444" cy="583413"/>
          </a:xfrm>
          <a:prstGeom prst="rect">
            <a:avLst/>
          </a:prstGeom>
          <a:solidFill>
            <a:srgbClr val="18262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nb-NO" sz="800" b="1" dirty="0">
                <a:solidFill>
                  <a:srgbClr val="E69513"/>
                </a:solidFill>
              </a:rPr>
              <a:t>SOFTWARE</a:t>
            </a:r>
            <a:endParaRPr lang="en-US" sz="800" b="1" dirty="0">
              <a:solidFill>
                <a:srgbClr val="E69513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8231213-705C-9F2A-333A-3AECE9027F48}"/>
              </a:ext>
            </a:extLst>
          </p:cNvPr>
          <p:cNvSpPr/>
          <p:nvPr/>
        </p:nvSpPr>
        <p:spPr>
          <a:xfrm flipV="1">
            <a:off x="1" y="4200494"/>
            <a:ext cx="178444" cy="58341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8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64A5D4B-EE76-3896-A063-F2CC19D1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7023"/>
          <a:stretch/>
        </p:blipFill>
        <p:spPr>
          <a:xfrm>
            <a:off x="4095261" y="4193628"/>
            <a:ext cx="4001476" cy="1892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F12928C-DE3B-894A-8AFE-AEE506F8A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84" y="1236017"/>
            <a:ext cx="11276031" cy="2957611"/>
          </a:xfrm>
        </p:spPr>
        <p:txBody>
          <a:bodyPr>
            <a:normAutofit/>
          </a:bodyPr>
          <a:lstStyle/>
          <a:p>
            <a:pPr algn="ctr"/>
            <a:r>
              <a:rPr kumimoji="0" lang="en-GB" sz="40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Thank you for your attention!</a:t>
            </a:r>
            <a:br>
              <a:rPr kumimoji="0" lang="cs-CZ" sz="40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kumimoji="0" lang="cs-CZ" sz="4000" b="0" i="1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50000"/>
                  </a:srgbClr>
                </a:solidFill>
                <a:effectLst/>
                <a:uLnTx/>
                <a:uFillTx/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br>
              <a:rPr kumimoji="0" lang="cs-CZ" sz="5400" b="1" i="1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GB" sz="5400" b="1" dirty="0">
                <a:solidFill>
                  <a:schemeClr val="accent6">
                    <a:lumMod val="50000"/>
                  </a:scheme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epos-eu.org/</a:t>
            </a:r>
            <a:r>
              <a:rPr lang="en-GB" sz="5400" b="1" dirty="0" err="1">
                <a:solidFill>
                  <a:schemeClr val="accent6">
                    <a:lumMod val="50000"/>
                  </a:scheme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dataportal</a:t>
            </a:r>
            <a:r>
              <a:rPr lang="en-GB" sz="5400" b="1" dirty="0">
                <a:solidFill>
                  <a:schemeClr val="accent6">
                    <a:lumMod val="50000"/>
                  </a:schemeClr>
                </a:solidFill>
                <a:latin typeface="Open Sans Regular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GB" sz="3600" i="1" dirty="0">
              <a:solidFill>
                <a:schemeClr val="accent6">
                  <a:lumMod val="50000"/>
                </a:schemeClr>
              </a:solidFill>
              <a:latin typeface="Open Sans Regular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074" name="Picture 2" descr="Funding - FH JOANNEUM">
            <a:extLst>
              <a:ext uri="{FF2B5EF4-FFF2-40B4-BE49-F238E27FC236}">
                <a16:creationId xmlns:a16="http://schemas.microsoft.com/office/drawing/2014/main" id="{77CDD280-52C6-98D1-9B0A-1F345DCA79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9686" y="5629275"/>
            <a:ext cx="3124161" cy="655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48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11938" y="655836"/>
            <a:ext cx="11586000" cy="77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orbel"/>
              <a:buNone/>
            </a:pPr>
            <a:r>
              <a:rPr lang="de-DE" sz="4000" b="0" i="0" u="none" strike="noStrike" cap="none">
                <a:solidFill>
                  <a:srgbClr val="002060"/>
                </a:solidFill>
                <a:latin typeface="Corbel"/>
                <a:ea typeface="Corbel"/>
                <a:cs typeface="Corbel"/>
                <a:sym typeface="Corbel"/>
              </a:rPr>
              <a:t>Curious to explore more? </a:t>
            </a:r>
            <a:endParaRPr/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4000"/>
              <a:buFont typeface="Corbel"/>
              <a:buNone/>
            </a:pPr>
            <a:r>
              <a:rPr lang="de-DE" sz="4000" b="0" i="0" u="none" strike="noStrike" cap="none">
                <a:solidFill>
                  <a:srgbClr val="002060"/>
                </a:solidFill>
                <a:latin typeface="Corbel"/>
                <a:ea typeface="Corbel"/>
                <a:cs typeface="Corbel"/>
                <a:sym typeface="Corbel"/>
              </a:rPr>
              <a:t>Visit our joint </a:t>
            </a:r>
            <a:r>
              <a:rPr lang="de-DE" sz="4000" b="0" i="0" u="none" strike="noStrike" cap="none">
                <a:solidFill>
                  <a:srgbClr val="002060"/>
                </a:solidFill>
                <a:latin typeface="Corbel"/>
                <a:ea typeface="Corbel"/>
                <a:cs typeface="Corbel"/>
                <a:sym typeface="Corbel"/>
                <a:extLst>
                  <a:ext uri="http://customooxmlschemas.google.com/">
              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textRoundtripDataId="0"/>
                  </a:ext>
                </a:extLst>
              </a:rPr>
              <a:t>booth</a:t>
            </a:r>
            <a:r>
              <a:rPr lang="de-DE" sz="4000" b="0" i="0" u="none" strike="noStrike" cap="none">
                <a:solidFill>
                  <a:srgbClr val="002060"/>
                </a:solidFill>
                <a:latin typeface="Corbel"/>
                <a:ea typeface="Corbel"/>
                <a:cs typeface="Corbel"/>
                <a:sym typeface="Corbel"/>
              </a:rPr>
              <a:t> (Stand #1) for Lunchtime presentations, Quiz games and little surprises… </a:t>
            </a:r>
            <a:endParaRPr sz="4000" b="0" i="0" u="none" strike="noStrike" cap="none">
              <a:solidFill>
                <a:srgbClr val="00206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041285"/>
            <a:ext cx="12192001" cy="3816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91;g2c0a9257860_0_119"/>
          <p:cNvGrpSpPr/>
          <p:nvPr/>
        </p:nvGrpSpPr>
        <p:grpSpPr>
          <a:xfrm>
            <a:off x="7484760" y="1140840"/>
            <a:ext cx="4651200" cy="5335200"/>
            <a:chOff x="7484760" y="1140840"/>
            <a:chExt cx="4651200" cy="5335200"/>
          </a:xfrm>
        </p:grpSpPr>
        <p:grpSp>
          <p:nvGrpSpPr>
            <p:cNvPr id="55" name="Google Shape;92;g2c0a9257860_0_119"/>
            <p:cNvGrpSpPr/>
            <p:nvPr/>
          </p:nvGrpSpPr>
          <p:grpSpPr>
            <a:xfrm>
              <a:off x="7491240" y="1164960"/>
              <a:ext cx="4615560" cy="5310720"/>
              <a:chOff x="7491240" y="1164960"/>
              <a:chExt cx="4615560" cy="5310720"/>
            </a:xfrm>
          </p:grpSpPr>
          <p:pic>
            <p:nvPicPr>
              <p:cNvPr id="56" name="Google Shape;93;g2c0a9257860_0_119"/>
              <p:cNvPicPr/>
              <p:nvPr/>
            </p:nvPicPr>
            <p:blipFill>
              <a:blip r:embed="rId2"/>
              <a:stretch/>
            </p:blipFill>
            <p:spPr>
              <a:xfrm>
                <a:off x="7491240" y="1164960"/>
                <a:ext cx="4615560" cy="2438280"/>
              </a:xfrm>
              <a:prstGeom prst="rect">
                <a:avLst/>
              </a:prstGeom>
              <a:noFill/>
              <a:ln w="0">
                <a:noFill/>
              </a:ln>
            </p:spPr>
          </p:pic>
          <p:grpSp>
            <p:nvGrpSpPr>
              <p:cNvPr id="57" name="Google Shape;94;g2c0a9257860_0_119"/>
              <p:cNvGrpSpPr/>
              <p:nvPr/>
            </p:nvGrpSpPr>
            <p:grpSpPr>
              <a:xfrm>
                <a:off x="7491240" y="1439640"/>
                <a:ext cx="4452840" cy="5036040"/>
                <a:chOff x="7491240" y="1439640"/>
                <a:chExt cx="4452840" cy="5036040"/>
              </a:xfrm>
            </p:grpSpPr>
            <p:pic>
              <p:nvPicPr>
                <p:cNvPr id="58" name="Google Shape;95;g2c0a9257860_0_119"/>
                <p:cNvPicPr/>
                <p:nvPr/>
              </p:nvPicPr>
              <p:blipFill>
                <a:blip r:embed="rId3"/>
                <a:stretch/>
              </p:blipFill>
              <p:spPr>
                <a:xfrm>
                  <a:off x="7491240" y="3693240"/>
                  <a:ext cx="4452120" cy="278244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59" name="Google Shape;96;g2c0a9257860_0_119"/>
                <p:cNvPicPr/>
                <p:nvPr/>
              </p:nvPicPr>
              <p:blipFill>
                <a:blip r:embed="rId4"/>
                <a:stretch/>
              </p:blipFill>
              <p:spPr>
                <a:xfrm>
                  <a:off x="10072440" y="3849480"/>
                  <a:ext cx="1580400" cy="33012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  <p:pic>
              <p:nvPicPr>
                <p:cNvPr id="60" name="Google Shape;97;g2c0a9257860_0_119"/>
                <p:cNvPicPr/>
                <p:nvPr/>
              </p:nvPicPr>
              <p:blipFill>
                <a:blip r:embed="rId5"/>
                <a:stretch/>
              </p:blipFill>
              <p:spPr>
                <a:xfrm>
                  <a:off x="11388240" y="1439640"/>
                  <a:ext cx="555840" cy="577080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</p:grpSp>
        </p:grpSp>
        <p:sp>
          <p:nvSpPr>
            <p:cNvPr id="61" name="Google Shape;98;g2c0a9257860_0_119"/>
            <p:cNvSpPr/>
            <p:nvPr/>
          </p:nvSpPr>
          <p:spPr>
            <a:xfrm>
              <a:off x="7484760" y="1140840"/>
              <a:ext cx="4651200" cy="2469600"/>
            </a:xfrm>
            <a:prstGeom prst="rect">
              <a:avLst/>
            </a:prstGeom>
            <a:noFill/>
            <a:ln w="28575">
              <a:solidFill>
                <a:srgbClr val="004D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Open Sans"/>
                <a:ea typeface="Open Sans"/>
              </a:endParaRPr>
            </a:p>
          </p:txBody>
        </p:sp>
        <p:sp>
          <p:nvSpPr>
            <p:cNvPr id="62" name="Google Shape;99;g2c0a9257860_0_119"/>
            <p:cNvSpPr/>
            <p:nvPr/>
          </p:nvSpPr>
          <p:spPr>
            <a:xfrm>
              <a:off x="11252160" y="2324520"/>
              <a:ext cx="883800" cy="760320"/>
            </a:xfrm>
            <a:prstGeom prst="rect">
              <a:avLst/>
            </a:prstGeom>
            <a:noFill/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t">
              <a:noAutofit/>
            </a:bodyPr>
            <a:lstStyle/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it-IT" sz="1100" b="1" strike="noStrike" spc="-1">
                  <a:solidFill>
                    <a:srgbClr val="000000"/>
                  </a:solidFill>
                  <a:latin typeface="Arial"/>
                  <a:ea typeface="Arial"/>
                </a:rPr>
                <a:t>TSU </a:t>
              </a:r>
              <a:endParaRPr lang="en-US" sz="1100" b="0" strike="noStrike" spc="-1">
                <a:solidFill>
                  <a:srgbClr val="000000"/>
                </a:solidFill>
                <a:latin typeface="Calibri"/>
              </a:endParaRPr>
            </a:p>
            <a:p>
              <a:pPr>
                <a:lnSpc>
                  <a:spcPct val="100000"/>
                </a:lnSpc>
                <a:tabLst>
                  <a:tab pos="0" algn="l"/>
                </a:tabLst>
              </a:pPr>
              <a:r>
                <a:rPr lang="it-IT" sz="1100" b="1" strike="noStrike" spc="-1">
                  <a:solidFill>
                    <a:srgbClr val="000000"/>
                  </a:solidFill>
                  <a:latin typeface="Arial"/>
                  <a:ea typeface="Arial"/>
                </a:rPr>
                <a:t>Use Case</a:t>
              </a:r>
              <a:endParaRPr lang="en-US" sz="1100" b="0" strike="noStrike" spc="-1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63" name="Google Shape;100;g2c0a9257860_0_119"/>
            <p:cNvSpPr/>
            <p:nvPr/>
          </p:nvSpPr>
          <p:spPr>
            <a:xfrm>
              <a:off x="7484760" y="3711240"/>
              <a:ext cx="4651200" cy="2764800"/>
            </a:xfrm>
            <a:prstGeom prst="rect">
              <a:avLst/>
            </a:prstGeom>
            <a:noFill/>
            <a:ln w="28575">
              <a:solidFill>
                <a:srgbClr val="004D80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algn="ctr">
                <a:lnSpc>
                  <a:spcPct val="100000"/>
                </a:lnSpc>
                <a:tabLst>
                  <a:tab pos="0" algn="l"/>
                </a:tabLst>
              </a:pPr>
              <a:endParaRPr lang="en-US" sz="1400" b="0" strike="noStrike" spc="-1">
                <a:solidFill>
                  <a:srgbClr val="000000"/>
                </a:solidFill>
                <a:latin typeface="Open Sans"/>
                <a:ea typeface="Open Sans"/>
              </a:endParaRPr>
            </a:p>
          </p:txBody>
        </p:sp>
      </p:grpSp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627000" y="108037"/>
            <a:ext cx="10241119" cy="949293"/>
          </a:xfrm>
          <a:prstGeom prst="rect">
            <a:avLst/>
          </a:prstGeom>
          <a:noFill/>
          <a:ln w="0">
            <a:noFill/>
          </a:ln>
        </p:spPr>
        <p:txBody>
          <a:bodyPr lIns="45720" tIns="45720" rIns="45720" bIns="45720" anchor="ctr">
            <a:normAutofit/>
          </a:bodyPr>
          <a:lstStyle/>
          <a:p>
            <a:pPr indent="0">
              <a:lnSpc>
                <a:spcPct val="90000"/>
              </a:lnSpc>
              <a:buNone/>
              <a:tabLst>
                <a:tab pos="0" algn="l"/>
              </a:tabLst>
            </a:pPr>
            <a:r>
              <a:rPr lang="it-IT" sz="3400" b="1" strike="noStrike" spc="-1" dirty="0">
                <a:solidFill>
                  <a:schemeClr val="accent6">
                    <a:lumMod val="50000"/>
                  </a:schemeClr>
                </a:solidFill>
                <a:latin typeface="Open Sans"/>
                <a:ea typeface="Open Sans"/>
              </a:rPr>
              <a:t>Virtual Research Environment in EPOS</a:t>
            </a:r>
            <a:endParaRPr lang="en-US" sz="3400" b="0" strike="noStrike" spc="-1" dirty="0">
              <a:solidFill>
                <a:schemeClr val="accent6">
                  <a:lumMod val="50000"/>
                </a:schemeClr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232346" y="1094920"/>
            <a:ext cx="7089694" cy="2086003"/>
          </a:xfrm>
          <a:prstGeom prst="rect">
            <a:avLst/>
          </a:prstGeom>
          <a:noFill/>
          <a:ln w="0">
            <a:noFill/>
          </a:ln>
        </p:spPr>
        <p:txBody>
          <a:bodyPr lIns="45720" tIns="45720" rIns="45720" bIns="45720" anchor="t">
            <a:normAutofit/>
          </a:bodyPr>
          <a:lstStyle/>
          <a:p>
            <a:pPr marL="457200" indent="-457200">
              <a:buFont typeface="+mj-lt"/>
              <a:buAutoNum type="arabicPeriod"/>
              <a:tabLst>
                <a:tab pos="0" algn="l"/>
              </a:tabLst>
            </a:pPr>
            <a:r>
              <a:rPr lang="it-IT" sz="2800" b="1" i="1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Discover Data Resources </a:t>
            </a:r>
          </a:p>
          <a:p>
            <a:pPr marL="457200" indent="-457200">
              <a:buFont typeface="+mj-lt"/>
              <a:buAutoNum type="arabicPeriod"/>
              <a:tabLst>
                <a:tab pos="0" algn="l"/>
              </a:tabLst>
            </a:pPr>
            <a:r>
              <a:rPr lang="it-IT" sz="2800" b="1" i="1" spc="-1" dirty="0">
                <a:solidFill>
                  <a:srgbClr val="000000"/>
                </a:solidFill>
                <a:latin typeface="Open Sans"/>
                <a:ea typeface="Open Sans"/>
              </a:rPr>
              <a:t>Associate them </a:t>
            </a:r>
            <a:r>
              <a:rPr lang="it-IT" sz="2800" b="1" i="1" strike="noStrike" spc="-1" dirty="0">
                <a:solidFill>
                  <a:srgbClr val="000000"/>
                </a:solidFill>
                <a:latin typeface="Open Sans"/>
                <a:ea typeface="Open Sans"/>
              </a:rPr>
              <a:t>with Analysis Tools</a:t>
            </a:r>
            <a:endParaRPr lang="en-US" sz="2800" b="0" strike="noStrike" spc="-1" dirty="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8" name="Google Shape;101;g2c0a9257860_0_119"/>
          <p:cNvGrpSpPr/>
          <p:nvPr/>
        </p:nvGrpSpPr>
        <p:grpSpPr>
          <a:xfrm>
            <a:off x="380726" y="2229048"/>
            <a:ext cx="6492765" cy="4009137"/>
            <a:chOff x="169879" y="4793601"/>
            <a:chExt cx="6552675" cy="4009137"/>
          </a:xfrm>
        </p:grpSpPr>
        <p:pic>
          <p:nvPicPr>
            <p:cNvPr id="69" name="Google Shape;102;g2c0a9257860_0_119"/>
            <p:cNvPicPr/>
            <p:nvPr/>
          </p:nvPicPr>
          <p:blipFill>
            <a:blip r:embed="rId6"/>
            <a:stretch/>
          </p:blipFill>
          <p:spPr>
            <a:xfrm>
              <a:off x="5264554" y="6557919"/>
              <a:ext cx="1458000" cy="1091094"/>
            </a:xfrm>
            <a:prstGeom prst="rect">
              <a:avLst/>
            </a:prstGeom>
            <a:noFill/>
            <a:ln w="0">
              <a:noFill/>
            </a:ln>
          </p:spPr>
        </p:pic>
        <p:grpSp>
          <p:nvGrpSpPr>
            <p:cNvPr id="70" name="Google Shape;103;g2c0a9257860_0_119"/>
            <p:cNvGrpSpPr/>
            <p:nvPr/>
          </p:nvGrpSpPr>
          <p:grpSpPr>
            <a:xfrm>
              <a:off x="169879" y="4793601"/>
              <a:ext cx="6237952" cy="4009137"/>
              <a:chOff x="169879" y="4793601"/>
              <a:chExt cx="6237952" cy="4009137"/>
            </a:xfrm>
          </p:grpSpPr>
          <p:grpSp>
            <p:nvGrpSpPr>
              <p:cNvPr id="71" name="Google Shape;104;g2c0a9257860_0_119"/>
              <p:cNvGrpSpPr/>
              <p:nvPr/>
            </p:nvGrpSpPr>
            <p:grpSpPr>
              <a:xfrm>
                <a:off x="169879" y="4793601"/>
                <a:ext cx="5010960" cy="4009137"/>
                <a:chOff x="169879" y="4793601"/>
                <a:chExt cx="5010960" cy="4009137"/>
              </a:xfrm>
            </p:grpSpPr>
            <p:sp>
              <p:nvSpPr>
                <p:cNvPr id="72" name="Google Shape;105;g2c0a9257860_0_119"/>
                <p:cNvSpPr/>
                <p:nvPr/>
              </p:nvSpPr>
              <p:spPr>
                <a:xfrm>
                  <a:off x="1081586" y="4793601"/>
                  <a:ext cx="2734122" cy="1538817"/>
                </a:xfrm>
                <a:prstGeom prst="rect">
                  <a:avLst/>
                </a:prstGeom>
                <a:noFill/>
                <a:ln w="0"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/>
              </p:style>
              <p:txBody>
                <a:bodyPr lIns="45720" rIns="45720" anchor="t">
                  <a:normAutofit/>
                </a:bodyPr>
                <a:lstStyle/>
                <a:p>
                  <a:pPr>
                    <a:lnSpc>
                      <a:spcPct val="90000"/>
                    </a:lnSpc>
                    <a:tabLst>
                      <a:tab pos="0" algn="l"/>
                    </a:tabLst>
                  </a:pPr>
                  <a:r>
                    <a:rPr lang="it-IT" sz="2400" b="1" i="1" strike="noStrike" spc="-1" dirty="0">
                      <a:solidFill>
                        <a:srgbClr val="000000"/>
                      </a:solidFill>
                      <a:latin typeface="Open Sans"/>
                      <a:ea typeface="Open Sans"/>
                    </a:rPr>
                    <a:t>ICD-D Connector</a:t>
                  </a:r>
                  <a:endParaRPr lang="en-US" sz="2400" b="0" strike="noStrike" spc="-1" dirty="0">
                    <a:solidFill>
                      <a:srgbClr val="000000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tabLst>
                      <a:tab pos="0" algn="l"/>
                    </a:tabLst>
                  </a:pPr>
                  <a:r>
                    <a:rPr lang="it-IT" sz="2000" b="0" i="1" strike="noStrike" spc="-1" dirty="0">
                      <a:solidFill>
                        <a:srgbClr val="000000"/>
                      </a:solidFill>
                      <a:latin typeface="Open Sans"/>
                      <a:ea typeface="Open Sans"/>
                    </a:rPr>
                    <a:t>Seamless control</a:t>
                  </a:r>
                  <a:endParaRPr lang="en-US" sz="2000" b="0" strike="noStrike" spc="-1" dirty="0">
                    <a:solidFill>
                      <a:srgbClr val="000000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tabLst>
                      <a:tab pos="0" algn="l"/>
                    </a:tabLst>
                  </a:pPr>
                  <a:r>
                    <a:rPr lang="it-IT" sz="2000" b="0" i="1" strike="noStrike" spc="-1" dirty="0">
                      <a:solidFill>
                        <a:srgbClr val="000000"/>
                      </a:solidFill>
                      <a:latin typeface="Open Sans"/>
                      <a:ea typeface="Open Sans"/>
                    </a:rPr>
                    <a:t>of multiple </a:t>
                  </a:r>
                  <a:endParaRPr lang="en-US" sz="2000" b="0" strike="noStrike" spc="-1" dirty="0">
                    <a:solidFill>
                      <a:srgbClr val="000000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tabLst>
                      <a:tab pos="0" algn="l"/>
                    </a:tabLst>
                  </a:pPr>
                  <a:r>
                    <a:rPr lang="it-IT" sz="2000" b="0" i="1" strike="noStrike" spc="-1" dirty="0">
                      <a:solidFill>
                        <a:srgbClr val="000000"/>
                      </a:solidFill>
                      <a:latin typeface="Open Sans"/>
                      <a:ea typeface="Open Sans"/>
                    </a:rPr>
                    <a:t>types of</a:t>
                  </a:r>
                  <a:r>
                    <a:rPr lang="it-IT" sz="1400" b="0" strike="noStrike" spc="-1" dirty="0">
                      <a:solidFill>
                        <a:srgbClr val="000000"/>
                      </a:solidFill>
                      <a:latin typeface="Arial"/>
                      <a:ea typeface="Arial"/>
                    </a:rPr>
                    <a:t> </a:t>
                  </a:r>
                  <a:r>
                    <a:rPr lang="it-IT" sz="2000" b="0" i="1" strike="noStrike" spc="-1" dirty="0">
                      <a:solidFill>
                        <a:srgbClr val="000000"/>
                      </a:solidFill>
                      <a:latin typeface="Open Sans"/>
                      <a:ea typeface="Open Sans"/>
                    </a:rPr>
                    <a:t>ICS-D </a:t>
                  </a:r>
                  <a:endParaRPr lang="en-US" sz="2000" b="0" strike="noStrike" spc="-1" dirty="0">
                    <a:solidFill>
                      <a:srgbClr val="000000"/>
                    </a:solidFill>
                    <a:latin typeface="Calibri"/>
                  </a:endParaRPr>
                </a:p>
                <a:p>
                  <a:pPr>
                    <a:lnSpc>
                      <a:spcPct val="90000"/>
                    </a:lnSpc>
                    <a:tabLst>
                      <a:tab pos="0" algn="l"/>
                    </a:tabLst>
                  </a:pPr>
                  <a:r>
                    <a:rPr lang="it-IT" sz="2000" b="0" i="1" strike="noStrike" spc="-1" dirty="0">
                      <a:solidFill>
                        <a:srgbClr val="000000"/>
                      </a:solidFill>
                      <a:latin typeface="Open Sans"/>
                      <a:ea typeface="Open Sans"/>
                    </a:rPr>
                    <a:t>Services</a:t>
                  </a:r>
                  <a:endParaRPr lang="en-US" sz="2000" b="0" strike="noStrike" spc="-1" dirty="0">
                    <a:solidFill>
                      <a:srgbClr val="000000"/>
                    </a:solidFill>
                    <a:latin typeface="Calibri"/>
                  </a:endParaRPr>
                </a:p>
              </p:txBody>
            </p:sp>
            <p:pic>
              <p:nvPicPr>
                <p:cNvPr id="73" name="Google Shape;106;g2c0a9257860_0_119" descr="Image"/>
                <p:cNvPicPr/>
                <p:nvPr/>
              </p:nvPicPr>
              <p:blipFill>
                <a:blip r:embed="rId7"/>
                <a:srcRect r="1147"/>
                <a:stretch/>
              </p:blipFill>
              <p:spPr>
                <a:xfrm>
                  <a:off x="169879" y="6457662"/>
                  <a:ext cx="5010960" cy="2345076"/>
                </a:xfrm>
                <a:prstGeom prst="rect">
                  <a:avLst/>
                </a:prstGeom>
                <a:noFill/>
                <a:ln w="0">
                  <a:noFill/>
                </a:ln>
              </p:spPr>
            </p:pic>
          </p:grpSp>
          <p:sp>
            <p:nvSpPr>
              <p:cNvPr id="76" name="Google Shape;109;g2c0a9257860_0_119"/>
              <p:cNvSpPr/>
              <p:nvPr/>
            </p:nvSpPr>
            <p:spPr>
              <a:xfrm>
                <a:off x="3725679" y="5212498"/>
                <a:ext cx="2682152" cy="1279726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t">
                <a:noAutofit/>
              </a:bodyPr>
              <a:lstStyle/>
              <a:p>
                <a:pPr>
                  <a:lnSpc>
                    <a:spcPct val="100000"/>
                  </a:lnSpc>
                  <a:tabLst>
                    <a:tab pos="0" algn="l"/>
                  </a:tabLst>
                </a:pPr>
                <a:r>
                  <a:rPr lang="it-IT" sz="2000" i="1" strike="noStrike" spc="-1" dirty="0">
                    <a:solidFill>
                      <a:schemeClr val="dk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Data Staging &amp; </a:t>
                </a:r>
                <a:r>
                  <a:rPr lang="it-IT" sz="2000" i="1" strike="noStrike" spc="-1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Preprocessing</a:t>
                </a:r>
                <a:br>
                  <a:rPr lang="it-IT" sz="2000" i="1" strike="noStrike" spc="-1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</a:br>
                <a:r>
                  <a:rPr lang="it-IT" sz="2000" i="1" strike="noStrike" spc="-1" dirty="0">
                    <a:solidFill>
                      <a:srgbClr val="000000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Provenance Tracking</a:t>
                </a:r>
                <a:endParaRPr lang="en-US" sz="2000" i="1" strike="noStrike" spc="-1" dirty="0">
                  <a:solidFill>
                    <a:srgbClr val="000000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  <p:pic>
        <p:nvPicPr>
          <p:cNvPr id="3" name="Graphic 2" descr="Add with solid fill">
            <a:extLst>
              <a:ext uri="{FF2B5EF4-FFF2-40B4-BE49-F238E27FC236}">
                <a16:creationId xmlns:a16="http://schemas.microsoft.com/office/drawing/2014/main" id="{48135030-57A5-C2E9-EAAC-2353202C24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4213" y="4946147"/>
            <a:ext cx="657297" cy="657297"/>
          </a:xfrm>
          <a:prstGeom prst="rect">
            <a:avLst/>
          </a:prstGeom>
        </p:spPr>
      </p:pic>
      <p:pic>
        <p:nvPicPr>
          <p:cNvPr id="4" name="Graphic 3" descr="Add with solid fill">
            <a:extLst>
              <a:ext uri="{FF2B5EF4-FFF2-40B4-BE49-F238E27FC236}">
                <a16:creationId xmlns:a16="http://schemas.microsoft.com/office/drawing/2014/main" id="{8D0E39E9-C44F-D57E-9958-385FC1B0B4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005541" y="5428334"/>
            <a:ext cx="504897" cy="504897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1F188BA9-9120-6D99-3285-D2E21568FB88}"/>
              </a:ext>
            </a:extLst>
          </p:cNvPr>
          <p:cNvSpPr/>
          <p:nvPr/>
        </p:nvSpPr>
        <p:spPr>
          <a:xfrm rot="13318277">
            <a:off x="6872215" y="3314546"/>
            <a:ext cx="240516" cy="90663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5D1B706-EFF2-D934-56F7-404590CDD242}"/>
              </a:ext>
            </a:extLst>
          </p:cNvPr>
          <p:cNvSpPr/>
          <p:nvPr/>
        </p:nvSpPr>
        <p:spPr>
          <a:xfrm rot="18994073">
            <a:off x="6933419" y="5150125"/>
            <a:ext cx="240516" cy="90663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89D6E98-001C-47EB-59BF-4EBD8CF1EBFF}"/>
              </a:ext>
            </a:extLst>
          </p:cNvPr>
          <p:cNvGrpSpPr/>
          <p:nvPr/>
        </p:nvGrpSpPr>
        <p:grpSpPr>
          <a:xfrm>
            <a:off x="3917827" y="2183078"/>
            <a:ext cx="1952771" cy="500523"/>
            <a:chOff x="3917827" y="2183078"/>
            <a:chExt cx="1952771" cy="50052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2F6E7C3-004E-8420-0410-88128906E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r="71066" b="10608"/>
            <a:stretch/>
          </p:blipFill>
          <p:spPr>
            <a:xfrm>
              <a:off x="3917827" y="2183078"/>
              <a:ext cx="644842" cy="464867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226E5F3-0DDC-69BC-633F-67E04FFB4D7C}"/>
                </a:ext>
              </a:extLst>
            </p:cNvPr>
            <p:cNvSpPr txBox="1"/>
            <p:nvPr/>
          </p:nvSpPr>
          <p:spPr>
            <a:xfrm>
              <a:off x="4459343" y="2221936"/>
              <a:ext cx="141125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400" b="1" i="1" strike="noStrike" spc="-1" dirty="0">
                  <a:solidFill>
                    <a:srgbClr val="000000"/>
                  </a:solidFill>
                  <a:latin typeface="Open Sans"/>
                  <a:ea typeface="Open Sans"/>
                </a:rPr>
                <a:t>SWIRRL</a:t>
              </a:r>
              <a:endParaRPr lang="en-US" sz="2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A706B-46DA-78FC-1392-2BB266620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50AC9CC4-BB0B-422E-1AA6-B4E1E303A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7E711353-5B99-AAAC-6362-8AF093B52C0A}"/>
              </a:ext>
            </a:extLst>
          </p:cNvPr>
          <p:cNvSpPr/>
          <p:nvPr/>
        </p:nvSpPr>
        <p:spPr>
          <a:xfrm rot="11902403">
            <a:off x="128709" y="2880197"/>
            <a:ext cx="240516" cy="49784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6E11EC0-F792-6AB6-9DF8-8537DA58B9EB}"/>
              </a:ext>
            </a:extLst>
          </p:cNvPr>
          <p:cNvSpPr/>
          <p:nvPr/>
        </p:nvSpPr>
        <p:spPr>
          <a:xfrm>
            <a:off x="18662" y="3471649"/>
            <a:ext cx="167425" cy="60557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06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40848A1-8B55-8010-153E-5E4D012C0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29AF427-C46E-F1B1-9C87-7487DE0B6073}"/>
              </a:ext>
            </a:extLst>
          </p:cNvPr>
          <p:cNvSpPr/>
          <p:nvPr/>
        </p:nvSpPr>
        <p:spPr>
          <a:xfrm>
            <a:off x="4484227" y="1189124"/>
            <a:ext cx="220717" cy="21458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6DA18B93-DDF4-5462-8C89-64BD98FA7068}"/>
              </a:ext>
            </a:extLst>
          </p:cNvPr>
          <p:cNvSpPr/>
          <p:nvPr/>
        </p:nvSpPr>
        <p:spPr>
          <a:xfrm rot="20917461">
            <a:off x="4593348" y="1580848"/>
            <a:ext cx="240516" cy="906637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47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10E18-2050-B029-306E-BFB4B609F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2F0B6B9-E885-59A0-F5E6-75EAD1BBA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A24CBD1-BD0E-93A9-E4CD-EDC2A5F0BBD2}"/>
              </a:ext>
            </a:extLst>
          </p:cNvPr>
          <p:cNvSpPr/>
          <p:nvPr/>
        </p:nvSpPr>
        <p:spPr>
          <a:xfrm>
            <a:off x="4592036" y="4572347"/>
            <a:ext cx="2577666" cy="163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38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FC397-7CE3-FF44-AEBF-6799D6A2DF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58D388-7074-CA86-36FC-3E4F3CA7D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9CCF8E7-9EA3-F479-A167-07DC0162EB2C}"/>
              </a:ext>
            </a:extLst>
          </p:cNvPr>
          <p:cNvSpPr/>
          <p:nvPr/>
        </p:nvSpPr>
        <p:spPr>
          <a:xfrm>
            <a:off x="4604646" y="4487526"/>
            <a:ext cx="2577666" cy="16396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88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449DF-6318-65F6-F57C-154106E9E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7D59B81-65A9-FA5C-8589-BC490E98A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3333752-B424-6B10-358A-3DCDA43CC216}"/>
              </a:ext>
            </a:extLst>
          </p:cNvPr>
          <p:cNvSpPr/>
          <p:nvPr/>
        </p:nvSpPr>
        <p:spPr>
          <a:xfrm flipV="1">
            <a:off x="7018359" y="2914819"/>
            <a:ext cx="214413" cy="2081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24B5AE0-6E95-D0E7-CF02-81F9E15AA69F}"/>
              </a:ext>
            </a:extLst>
          </p:cNvPr>
          <p:cNvSpPr/>
          <p:nvPr/>
        </p:nvSpPr>
        <p:spPr>
          <a:xfrm flipV="1">
            <a:off x="910884" y="3782519"/>
            <a:ext cx="214413" cy="2081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031BF-40EE-25F9-5014-AA2C32C91D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4741EC-2C60-6B12-9635-32B9086C8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7BD9414-7B5A-4E3C-7EFF-E4E6B238F092}"/>
              </a:ext>
            </a:extLst>
          </p:cNvPr>
          <p:cNvSpPr/>
          <p:nvPr/>
        </p:nvSpPr>
        <p:spPr>
          <a:xfrm flipV="1">
            <a:off x="8676629" y="1600424"/>
            <a:ext cx="214413" cy="2081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C5014CA-67E3-03D2-9772-03F20D83CA5C}"/>
              </a:ext>
            </a:extLst>
          </p:cNvPr>
          <p:cNvSpPr/>
          <p:nvPr/>
        </p:nvSpPr>
        <p:spPr>
          <a:xfrm flipV="1">
            <a:off x="925037" y="5679919"/>
            <a:ext cx="214413" cy="2081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8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1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00"/>
        </a:solidFill>
        <a:ln>
          <a:solidFill>
            <a:srgbClr val="C0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5dd13c9-5841-4ebc-915c-d4726c4b028d" xsi:nil="true"/>
    <lcf76f155ced4ddcb4097134ff3c332f xmlns="290d367e-bca7-41e8-b056-b2232b7de5b3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5AB6B2903E574D971CDA5AC91B426B" ma:contentTypeVersion="17" ma:contentTypeDescription="Create a new document." ma:contentTypeScope="" ma:versionID="c1c146a88a433edfe516fd7f7b036a71">
  <xsd:schema xmlns:xsd="http://www.w3.org/2001/XMLSchema" xmlns:xs="http://www.w3.org/2001/XMLSchema" xmlns:p="http://schemas.microsoft.com/office/2006/metadata/properties" xmlns:ns2="290d367e-bca7-41e8-b056-b2232b7de5b3" xmlns:ns3="85dd13c9-5841-4ebc-915c-d4726c4b028d" targetNamespace="http://schemas.microsoft.com/office/2006/metadata/properties" ma:root="true" ma:fieldsID="f56a636fc9e4613adf89d7ca91f0bf8e" ns2:_="" ns3:_="">
    <xsd:import namespace="290d367e-bca7-41e8-b056-b2232b7de5b3"/>
    <xsd:import namespace="85dd13c9-5841-4ebc-915c-d4726c4b028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0d367e-bca7-41e8-b056-b2232b7de5b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ff15d7e9-da90-449b-8052-bacb192258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dd13c9-5841-4ebc-915c-d4726c4b028d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311c7e1b-d6dd-4d40-9b14-1ee4448fd562}" ma:internalName="TaxCatchAll" ma:showField="CatchAllData" ma:web="85dd13c9-5841-4ebc-915c-d4726c4b028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244039-6A33-4ACD-B72C-A272A25B3A1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21A02C-A89F-4339-B11B-A9B1DB63ADC0}">
  <ds:schemaRefs>
    <ds:schemaRef ds:uri="http://schemas.microsoft.com/office/2006/metadata/properties"/>
    <ds:schemaRef ds:uri="http://schemas.microsoft.com/office/infopath/2007/PartnerControls"/>
    <ds:schemaRef ds:uri="85dd13c9-5841-4ebc-915c-d4726c4b028d"/>
    <ds:schemaRef ds:uri="290d367e-bca7-41e8-b056-b2232b7de5b3"/>
  </ds:schemaRefs>
</ds:datastoreItem>
</file>

<file path=customXml/itemProps3.xml><?xml version="1.0" encoding="utf-8"?>
<ds:datastoreItem xmlns:ds="http://schemas.openxmlformats.org/officeDocument/2006/customXml" ds:itemID="{968D1255-5582-4087-AC16-AD57A12172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90d367e-bca7-41e8-b056-b2232b7de5b3"/>
    <ds:schemaRef ds:uri="85dd13c9-5841-4ebc-915c-d4726c4b028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68775</TotalTime>
  <Words>207</Words>
  <Application>Microsoft Office PowerPoint</Application>
  <PresentationFormat>Widescreen</PresentationFormat>
  <Paragraphs>25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Light</vt:lpstr>
      <vt:lpstr>Corbel</vt:lpstr>
      <vt:lpstr>Open Sans</vt:lpstr>
      <vt:lpstr>Open Sans Regular</vt:lpstr>
      <vt:lpstr>Symbol</vt:lpstr>
      <vt:lpstr>Wingdings</vt:lpstr>
      <vt:lpstr>1_Tema di Office</vt:lpstr>
      <vt:lpstr>Jupyter Notebooks  in European Plate Observing System (EPOS) as a learning tool</vt:lpstr>
      <vt:lpstr>PowerPoint Presentation</vt:lpstr>
      <vt:lpstr>Virtual Research Environment in EPOS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for your attention!   epos-eu.org/dataportal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EPOS Data portal for cross-disciplinary data access in the Solid Earth Domain</dc:title>
  <dc:creator>Daniele Bailo</dc:creator>
  <cp:lastModifiedBy>Jan Michálek</cp:lastModifiedBy>
  <cp:revision>178</cp:revision>
  <dcterms:created xsi:type="dcterms:W3CDTF">2022-05-09T14:42:56Z</dcterms:created>
  <dcterms:modified xsi:type="dcterms:W3CDTF">2025-08-28T17:18:18Z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0x010100E75AB6B2903E574D971CDA5AC91B426B</vt:lpwstr>
  </property>
  <property fmtid="{D5CDD505-2E9C-101B-9397-08002B2CF9AE}" pid="3" name="MediaServiceImageTags">
    <vt:lpwstr/>
  </property>
</Properties>
</file>